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EB Garamond" panose="020B0604020202020204" charset="0"/>
      <p:regular r:id="rId43"/>
      <p:bold r:id="rId44"/>
      <p:italic r:id="rId45"/>
      <p:boldItalic r:id="rId46"/>
    </p:embeddedFont>
    <p:embeddedFont>
      <p:font typeface="Nunito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84" autoAdjust="0"/>
  </p:normalViewPr>
  <p:slideViewPr>
    <p:cSldViewPr snapToGrid="0">
      <p:cViewPr varScale="1">
        <p:scale>
          <a:sx n="74" d="100"/>
          <a:sy n="74" d="100"/>
        </p:scale>
        <p:origin x="98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7656957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7656957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76569577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76569577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76569577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76569577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70995ca11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70995ca11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70995ca1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70995ca1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76569577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76569577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76569577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76569577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76569577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76569577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76569577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76569577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76569577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76569577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70995ca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70995ca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76569577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76569577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76569577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76569577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76569577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76569577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76569577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76569577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76569577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76569577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76569577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76569577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76569577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76569577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76569577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76569577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76569577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76569577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76569577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76569577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70995ca11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70995ca11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76569577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76569577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76569577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76569577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76569577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76569577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76569577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76569577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Ruyi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76569577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76569577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71d215a4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71d215a4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71d215a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71d215a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00b3d7d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00b3d7d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70995ca1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70995ca1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70f5852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70f5852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70995ca1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70995ca1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70995ca11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70995ca11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70995ca1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70995ca1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445900" y="1847700"/>
            <a:ext cx="61869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vs. Fake News Classification</a:t>
            </a:r>
            <a:endParaRPr sz="320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91350" y="3146933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Allison Beatty (yxn127)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Joshua Ching (mrf145)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Ruyi Liang (hua075)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Ian Scarff (iie728)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Analysis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241700" y="2361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of Word Frequencies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562500" y="1625400"/>
            <a:ext cx="38007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Some strong correlations between some words.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Could be that these words appear next to each other in a sentence naturally.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Hillary Clinton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Donald Trump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Same story for: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Fake vs. Real data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By month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0313"/>
            <a:ext cx="3977950" cy="348866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5309950" y="719125"/>
            <a:ext cx="2994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Word Frequency Correlation Pot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Full Data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231025" y="2467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Frequencies Total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body" idx="1"/>
          </p:nvPr>
        </p:nvSpPr>
        <p:spPr>
          <a:xfrm>
            <a:off x="1823850" y="4517800"/>
            <a:ext cx="54963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Total frequencies for each word are similar for each news type.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88" y="958125"/>
            <a:ext cx="7899824" cy="34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Methodology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5"/>
          <p:cNvSpPr txBox="1">
            <a:spLocks noGrp="1"/>
          </p:cNvSpPr>
          <p:nvPr>
            <p:ph type="body" idx="1"/>
          </p:nvPr>
        </p:nvSpPr>
        <p:spPr>
          <a:xfrm>
            <a:off x="819150" y="15115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Target Variable: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News Type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Predictors: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Top 100 Word Frequencies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Month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Stratified Random Sampling: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80% Training Data (30,884 observations)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20% Test Data (7,720 observations)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5"/>
          <p:cNvSpPr txBox="1">
            <a:spLocks noGrp="1"/>
          </p:cNvSpPr>
          <p:nvPr>
            <p:ph type="body" idx="2"/>
          </p:nvPr>
        </p:nvSpPr>
        <p:spPr>
          <a:xfrm>
            <a:off x="4638750" y="1511525"/>
            <a:ext cx="3686100" cy="32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Models: (built using “caret” package)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Decision Tree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Neural Network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Prediction threshold: 75%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Comparing Models: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Test Accuracy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Test Error Rate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ROC Curves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Area Under Curves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625" y="936775"/>
            <a:ext cx="5836774" cy="377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88" y="2301350"/>
            <a:ext cx="1708614" cy="5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209625" y="2146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Summary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75" y="799050"/>
            <a:ext cx="8221501" cy="37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6262650" y="3302375"/>
            <a:ext cx="28017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Δ Odds of Fake:</a:t>
            </a:r>
            <a:endParaRPr sz="16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6080850" y="3522875"/>
            <a:ext cx="31653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C5A53"/>
                </a:solidFill>
                <a:latin typeface="EB Garamond"/>
                <a:ea typeface="EB Garamond"/>
                <a:cs typeface="EB Garamond"/>
                <a:sym typeface="EB Garamond"/>
              </a:rPr>
              <a:t>■ </a:t>
            </a:r>
            <a:r>
              <a:rPr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Decreases	</a:t>
            </a:r>
            <a:r>
              <a:rPr lang="en">
                <a:solidFill>
                  <a:srgbClr val="00BFC4"/>
                </a:solidFill>
                <a:latin typeface="EB Garamond"/>
                <a:ea typeface="EB Garamond"/>
                <a:cs typeface="EB Garamond"/>
                <a:sym typeface="EB Garamond"/>
              </a:rPr>
              <a:t>■</a:t>
            </a:r>
            <a:r>
              <a:rPr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 Increases  </a:t>
            </a:r>
            <a:endParaRPr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 * Significant at α = 0.05</a:t>
            </a:r>
            <a:endParaRPr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241700" y="2467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Importance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25" y="797700"/>
            <a:ext cx="7450751" cy="399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325" y="1384138"/>
            <a:ext cx="1402225" cy="28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3176700" y="3123150"/>
            <a:ext cx="27906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Optimal Hyperparameters: 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size = 8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decay = 0.5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The internet and social media have connected the world in more ways than ever.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News media has come to heavily rely on social media to reach readers.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Some organizations have also spread false information and narratives, claiming it as legitimate news.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These types of articles and stories have commonly been classified under the term “Fake News.”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250" y="926050"/>
            <a:ext cx="5857450" cy="37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50" y="2366025"/>
            <a:ext cx="2106725" cy="9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241700" y="2467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Importance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38" y="797700"/>
            <a:ext cx="6825925" cy="39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025" y="1294600"/>
            <a:ext cx="1259575" cy="28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3149825" y="2920850"/>
            <a:ext cx="28551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Optimal Hyperparameter: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cp = 0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475" y="0"/>
            <a:ext cx="5173050" cy="28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972" y="2834325"/>
            <a:ext cx="5614053" cy="22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725" y="1097150"/>
            <a:ext cx="5616750" cy="363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00" y="2200275"/>
            <a:ext cx="21907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title"/>
          </p:nvPr>
        </p:nvSpPr>
        <p:spPr>
          <a:xfrm>
            <a:off x="241700" y="2467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Importance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63" y="808450"/>
            <a:ext cx="6937475" cy="38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525" y="1274800"/>
            <a:ext cx="1301525" cy="29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2572375" y="3037600"/>
            <a:ext cx="40101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Optimal Hyperparameter: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mtry = 4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325" y="1052500"/>
            <a:ext cx="5664951" cy="36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00" y="1800200"/>
            <a:ext cx="196215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/>
          <p:nvPr/>
        </p:nvSpPr>
        <p:spPr>
          <a:xfrm>
            <a:off x="1443775" y="2278375"/>
            <a:ext cx="524100" cy="264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9"/>
          <p:cNvSpPr txBox="1"/>
          <p:nvPr/>
        </p:nvSpPr>
        <p:spPr>
          <a:xfrm>
            <a:off x="406500" y="2866525"/>
            <a:ext cx="20853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Predicting real when it’s actually fake. Not good.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406500" y="3422575"/>
            <a:ext cx="2085300" cy="1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Neural Network had the lowest number of 391.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" name="Google Shape;316;p39"/>
          <p:cNvCxnSpPr>
            <a:endCxn id="313" idx="2"/>
          </p:cNvCxnSpPr>
          <p:nvPr/>
        </p:nvCxnSpPr>
        <p:spPr>
          <a:xfrm rot="10800000" flipH="1">
            <a:off x="1133425" y="2543275"/>
            <a:ext cx="572400" cy="398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241700" y="2467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Importance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00" y="742400"/>
            <a:ext cx="6792999" cy="41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800" y="1263575"/>
            <a:ext cx="1640950" cy="30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Comparison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Our analysis aims to develop a model to classify a news article as “Real” or “Fake” based on the article’s text. Answer the following questions: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Is it possible to classify the type of news article based on the 100 most used words in the article?</a:t>
            </a: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What kinds of words are important predictors for classification?</a:t>
            </a: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Is the time of year an important classifier?</a:t>
            </a: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284500" y="343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 Curves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613" y="615925"/>
            <a:ext cx="3996775" cy="426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>
            <a:spLocks noGrp="1"/>
          </p:cNvSpPr>
          <p:nvPr>
            <p:ph type="title"/>
          </p:nvPr>
        </p:nvSpPr>
        <p:spPr>
          <a:xfrm>
            <a:off x="273800" y="2681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Statistics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0" name="Google Shape;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38" y="948775"/>
            <a:ext cx="8442925" cy="38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title"/>
          </p:nvPr>
        </p:nvSpPr>
        <p:spPr>
          <a:xfrm>
            <a:off x="295200" y="2681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Differences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00" y="915350"/>
            <a:ext cx="5576246" cy="361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350" y="583900"/>
            <a:ext cx="2481025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352" y="1996798"/>
            <a:ext cx="2419009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5200" y="3332697"/>
            <a:ext cx="2497328" cy="11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4"/>
          <p:cNvSpPr/>
          <p:nvPr/>
        </p:nvSpPr>
        <p:spPr>
          <a:xfrm>
            <a:off x="7175400" y="1037950"/>
            <a:ext cx="855600" cy="106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4"/>
          <p:cNvSpPr/>
          <p:nvPr/>
        </p:nvSpPr>
        <p:spPr>
          <a:xfrm>
            <a:off x="7186100" y="2449475"/>
            <a:ext cx="855600" cy="12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4"/>
          <p:cNvSpPr/>
          <p:nvPr/>
        </p:nvSpPr>
        <p:spPr>
          <a:xfrm>
            <a:off x="7196800" y="3796825"/>
            <a:ext cx="930300" cy="12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Model is Best?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45"/>
          <p:cNvSpPr txBox="1">
            <a:spLocks noGrp="1"/>
          </p:cNvSpPr>
          <p:nvPr>
            <p:ph type="body" idx="1"/>
          </p:nvPr>
        </p:nvSpPr>
        <p:spPr>
          <a:xfrm>
            <a:off x="819150" y="1477425"/>
            <a:ext cx="7505700" cy="3034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Neural Network: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Has similar Area Under Curve as Logistic and Random Forest.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Has highest test accuracy at 75% prediction threshold.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Has lowest False Negative Rate (Type II Error).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Predicting “real” when true is “fake.”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Disadvantages: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Second highest False Positive Rate (Type I Error).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Model Complexity.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Processing Time.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“Black Box” Nature.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Recommendations &amp; Future 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>
            <a:spLocks noGrp="1"/>
          </p:cNvSpPr>
          <p:nvPr>
            <p:ph type="title"/>
          </p:nvPr>
        </p:nvSpPr>
        <p:spPr>
          <a:xfrm>
            <a:off x="284475" y="2895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 &amp; Future Work</a:t>
            </a:r>
            <a:endParaRPr/>
          </a:p>
        </p:txBody>
      </p:sp>
      <p:sp>
        <p:nvSpPr>
          <p:cNvPr id="369" name="Google Shape;369;p47"/>
          <p:cNvSpPr txBox="1">
            <a:spLocks noGrp="1"/>
          </p:cNvSpPr>
          <p:nvPr>
            <p:ph type="body" idx="1"/>
          </p:nvPr>
        </p:nvSpPr>
        <p:spPr>
          <a:xfrm>
            <a:off x="406525" y="854014"/>
            <a:ext cx="8447700" cy="3999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Recommendations: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Use Neural Network model for classifying news articles.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Use Logistic Regression to understand how various words affect probability/odds of news type.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Set up a flagging system for articles that are near prediction threshold.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Mitigate Type II Error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Set up appeal system for human review for organizations who feel their article has been misclassified.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Mitigate Type I Error.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Future Study: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Explore more words, word combinations.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Extract news source as a predictor.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Determine news topic, use as predictor.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of Literature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819150" y="1668850"/>
            <a:ext cx="7505700" cy="31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Text mining and predictive modeling have been combined many times.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i="1" dirty="0">
                <a:latin typeface="Times New Roman"/>
                <a:ea typeface="Times New Roman"/>
                <a:cs typeface="Times New Roman"/>
                <a:sym typeface="Times New Roman"/>
              </a:rPr>
              <a:t>Text Mining in Practice with R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, Chapter 7</a:t>
            </a:r>
            <a:r>
              <a:rPr lang="en" sz="140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lists some case studies: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Will This Patient Come Back to the Hospital?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Examined patient records to see if patient would be readmitted.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Predicting Box Office Success.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Examined movie reviews to predict movie’s opening weekend revenue.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Key Data Structure: Document Term Matrix (DTM):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A matrix that describes the frequency of terms that occur in a collection of documents.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/>
          </a:blip>
          <a:srcRect l="2114" t="28985" r="2656" b="25547"/>
          <a:stretch/>
        </p:blipFill>
        <p:spPr>
          <a:xfrm>
            <a:off x="1969025" y="4152400"/>
            <a:ext cx="5205949" cy="6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038" y="550844"/>
            <a:ext cx="1725675" cy="25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6886300" y="3068338"/>
            <a:ext cx="20535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Times New Roman"/>
                <a:ea typeface="Times New Roman"/>
                <a:cs typeface="Times New Roman"/>
                <a:sym typeface="Times New Roman"/>
              </a:rPr>
              <a:t>Kwartler, Ted. “Predictive Modeling: Using Text for Classifying and Predicting Outcomes.” </a:t>
            </a:r>
            <a:r>
              <a:rPr lang="en" sz="800" i="1" dirty="0">
                <a:latin typeface="Times New Roman"/>
                <a:ea typeface="Times New Roman"/>
                <a:cs typeface="Times New Roman"/>
                <a:sym typeface="Times New Roman"/>
              </a:rPr>
              <a:t>Text Mining in Practice with R</a:t>
            </a:r>
            <a:r>
              <a:rPr lang="en" sz="800" dirty="0">
                <a:latin typeface="Times New Roman"/>
                <a:ea typeface="Times New Roman"/>
                <a:cs typeface="Times New Roman"/>
                <a:sym typeface="Times New Roman"/>
              </a:rPr>
              <a:t>, John Wiley &amp; Sons, Ltd, 2017, pp. 209–36, doi:10.1002/9781119282105.ch7.</a:t>
            </a:r>
            <a:endParaRPr sz="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3667625" y="4695075"/>
            <a:ext cx="36036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Times New Roman"/>
                <a:ea typeface="Times New Roman"/>
                <a:cs typeface="Times New Roman"/>
                <a:sym typeface="Times New Roman"/>
              </a:rPr>
              <a:t>https://www.darrinbishop.com/blog/2017/10/text-analytics-document-term-matrix/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819150" y="1500875"/>
            <a:ext cx="2631300" cy="26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Two seperate files: True.csv, Fake.csv.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Fake.csv contains fake news article (23,481 observations).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True.csv contains real news articles (21,417 observations).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5543900" y="1057575"/>
            <a:ext cx="9798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Fake.csv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5565213" y="2522775"/>
            <a:ext cx="9372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True.csv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775" y="1407375"/>
            <a:ext cx="458208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776" y="2895375"/>
            <a:ext cx="4582074" cy="75218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191925" y="3701775"/>
            <a:ext cx="37056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Source: https://www.kaggle.com/clmentbisaillon/fake-and-real-news-dataset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191925" y="3934575"/>
            <a:ext cx="69540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Source Acknowledgements: 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Ahmed H, Traore I, Saad S. “Detecting opinion spams and fake news using text classification”, Journal of Security and Privacy, Volume 1, Issue 1, Wiley, January/February 2018.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Ahmed H, Traore I, Saad S. (2017) “Detection of Online Fake News Using N-Gram Analysis and Machine Learning Techniques. In: Traore I., Woungang I., Awad A. (eds) Intelligent, Secure, and Dependable Systems in Distributed and Cloud Environments. ISDDC 2017. Lecture Notes in Computer Science, vol 10618. Springer, Cham (pp. 127-138).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(cont.)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349650" y="2350775"/>
            <a:ext cx="2659800" cy="13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Together these datasets span the time frame of 03/31/2015 to 12/31/2017.</a:t>
            </a:r>
            <a:endParaRPr sz="1400"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100" y="1557750"/>
            <a:ext cx="5236750" cy="29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True.csv data &amp; Fake.csv data was combined.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News Type category was added (Real or Fake).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Month was extracted into separate column.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Deleted any duplicate observations.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Article text from Fake News was text mined to find most common words.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 (cont.)</a:t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3461150" y="2551425"/>
            <a:ext cx="1629300" cy="11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Times New Roman"/>
                <a:ea typeface="Times New Roman"/>
                <a:cs typeface="Times New Roman"/>
                <a:sym typeface="Times New Roman"/>
              </a:rPr>
              <a:t>Extracted top 100</a:t>
            </a:r>
            <a:endParaRPr sz="11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896350" y="1619350"/>
            <a:ext cx="19593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Fake News Wordcloud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88" y="2031238"/>
            <a:ext cx="2989026" cy="22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5090450" y="1619350"/>
            <a:ext cx="35463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Top 100 Fake News Words WordCloud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175" y="2031250"/>
            <a:ext cx="3436851" cy="254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 (cont.)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body" idx="1"/>
          </p:nvPr>
        </p:nvSpPr>
        <p:spPr>
          <a:xfrm>
            <a:off x="819150" y="1639300"/>
            <a:ext cx="22053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Top 100 words in Fake News turned into columns (ordered from most to least common).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Observations are the frequencies of the words in an articles text. A DTM.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Final Data: 38,604 observations, 102 Variables.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248750" y="1639300"/>
            <a:ext cx="11607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Final Data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l="9095" t="5186" r="21680"/>
          <a:stretch/>
        </p:blipFill>
        <p:spPr>
          <a:xfrm>
            <a:off x="3333375" y="1970200"/>
            <a:ext cx="4991481" cy="2554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1040</Words>
  <Application>Microsoft Office PowerPoint</Application>
  <PresentationFormat>On-screen Show (16:9)</PresentationFormat>
  <Paragraphs>178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Times New Roman</vt:lpstr>
      <vt:lpstr>EB Garamond</vt:lpstr>
      <vt:lpstr>Nunito</vt:lpstr>
      <vt:lpstr>Calibri</vt:lpstr>
      <vt:lpstr>Shift</vt:lpstr>
      <vt:lpstr>Real vs. Fake News Classification</vt:lpstr>
      <vt:lpstr>Background</vt:lpstr>
      <vt:lpstr>Motivation</vt:lpstr>
      <vt:lpstr>Review of Literature</vt:lpstr>
      <vt:lpstr>The Data</vt:lpstr>
      <vt:lpstr>The Data (cont.)</vt:lpstr>
      <vt:lpstr>Data Preprocessing</vt:lpstr>
      <vt:lpstr>Data Preprocessing (cont.)</vt:lpstr>
      <vt:lpstr>Data Preprocessing (cont.)</vt:lpstr>
      <vt:lpstr>Exploratory Analysis</vt:lpstr>
      <vt:lpstr>Correlation of Word Frequencies</vt:lpstr>
      <vt:lpstr>Word Frequencies Total</vt:lpstr>
      <vt:lpstr>Analysis Methodology</vt:lpstr>
      <vt:lpstr>Results</vt:lpstr>
      <vt:lpstr>Logistic Regression</vt:lpstr>
      <vt:lpstr>Accuracy</vt:lpstr>
      <vt:lpstr>Model Summary</vt:lpstr>
      <vt:lpstr>Variable Importance</vt:lpstr>
      <vt:lpstr>Neural Network</vt:lpstr>
      <vt:lpstr>Accuracy</vt:lpstr>
      <vt:lpstr>Variable Importance</vt:lpstr>
      <vt:lpstr>Decision Tree</vt:lpstr>
      <vt:lpstr>PowerPoint Presentation</vt:lpstr>
      <vt:lpstr>Accuracy</vt:lpstr>
      <vt:lpstr>Variable Importance</vt:lpstr>
      <vt:lpstr>Random Forest</vt:lpstr>
      <vt:lpstr>Accuracy</vt:lpstr>
      <vt:lpstr>Variable Importance</vt:lpstr>
      <vt:lpstr>Model Comparison</vt:lpstr>
      <vt:lpstr>ROC Curves</vt:lpstr>
      <vt:lpstr>Comparing Statistics</vt:lpstr>
      <vt:lpstr>Model Differences</vt:lpstr>
      <vt:lpstr>Which Model is Best?</vt:lpstr>
      <vt:lpstr>Recommendations &amp; Future Work</vt:lpstr>
      <vt:lpstr>Recommendations &amp; 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vs. Fake News Classification</dc:title>
  <cp:lastModifiedBy>Ian Scarff</cp:lastModifiedBy>
  <cp:revision>9</cp:revision>
  <dcterms:modified xsi:type="dcterms:W3CDTF">2020-05-09T16:13:27Z</dcterms:modified>
</cp:coreProperties>
</file>